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5" Type="http://schemas.openxmlformats.org/officeDocument/2006/relationships/slide" Target="slides/slide4.xml" /><Relationship Id="rId10"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BAF17-5A78-5C96-CEB2-C7416216B9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1E3DA6-4147-E9AB-67C5-B7CD63E017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14F81D-9119-9EC7-9D80-1A112F807061}"/>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5" name="Footer Placeholder 4">
            <a:extLst>
              <a:ext uri="{FF2B5EF4-FFF2-40B4-BE49-F238E27FC236}">
                <a16:creationId xmlns:a16="http://schemas.microsoft.com/office/drawing/2014/main" id="{070E33B3-984D-217B-D8FF-31CEB673BA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B3640-1076-51A6-BBE4-78FD9B393FC7}"/>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210949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01DBD-D45F-113A-C8AC-7497B18AAF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76AF5A-8CC2-992B-E946-B14745805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8296E-DEFA-F6BB-1970-C9F594EDC551}"/>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5" name="Footer Placeholder 4">
            <a:extLst>
              <a:ext uri="{FF2B5EF4-FFF2-40B4-BE49-F238E27FC236}">
                <a16:creationId xmlns:a16="http://schemas.microsoft.com/office/drawing/2014/main" id="{1E848C33-61E2-BA26-8926-0181C309F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790EA2-9116-9CA8-5588-F4D52EEFCC63}"/>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45958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860B62-1FF0-D5EA-E033-3AEC1A6E00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3DA023-68D2-6066-23DC-6B13AFA078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42DAE-0435-EA8C-FD63-F53F70D9CFEB}"/>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5" name="Footer Placeholder 4">
            <a:extLst>
              <a:ext uri="{FF2B5EF4-FFF2-40B4-BE49-F238E27FC236}">
                <a16:creationId xmlns:a16="http://schemas.microsoft.com/office/drawing/2014/main" id="{B9B3344D-8BD8-9B46-4BA8-31C2DA0A2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1347F-0FAA-ABC9-9C29-D94645D160CB}"/>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158023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18E1-B729-6F37-6A54-B789E7182F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73115-F343-6B25-C272-079D87DF85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E88755-2C75-B0D4-D10D-96B358873055}"/>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5" name="Footer Placeholder 4">
            <a:extLst>
              <a:ext uri="{FF2B5EF4-FFF2-40B4-BE49-F238E27FC236}">
                <a16:creationId xmlns:a16="http://schemas.microsoft.com/office/drawing/2014/main" id="{ABE452E3-E922-40BC-AE2F-0A0D7E73C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C4799C-96F5-55C6-D5EF-6569DC7C6CF3}"/>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1684733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108ED-4F1E-BD14-45A8-7EE084570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7E8FB9-833D-DAB8-2EB4-F9B021D6E4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8423B3-3B90-7BCE-4EDC-57CB0F42FE9A}"/>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5" name="Footer Placeholder 4">
            <a:extLst>
              <a:ext uri="{FF2B5EF4-FFF2-40B4-BE49-F238E27FC236}">
                <a16:creationId xmlns:a16="http://schemas.microsoft.com/office/drawing/2014/main" id="{EFD8E923-2B2B-F4B9-A432-4277224F3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9F3D70-3CAC-90C8-5CC9-8B703539D5F5}"/>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64297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6D1F-AF5C-5D62-576D-B844734AE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0B07B5-AC4B-2014-829D-4E61D97035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B5CC36-6A4E-BABE-9D02-807BF93033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758F7F-10CD-B52A-8D58-A5E04CFC6312}"/>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6" name="Footer Placeholder 5">
            <a:extLst>
              <a:ext uri="{FF2B5EF4-FFF2-40B4-BE49-F238E27FC236}">
                <a16:creationId xmlns:a16="http://schemas.microsoft.com/office/drawing/2014/main" id="{9C728C2C-AAF5-1DF8-C982-4EA308CE4F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27CB8C-189B-013B-F1DE-9783E242FE7C}"/>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81545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DD35D-B6F3-BAA8-DC68-EC3D8D4160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7BEF23-7189-9C2B-AB34-B2C90C93A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2AB51A-190E-99ED-E458-B7DAA4CBB4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72D909-18CB-01F5-3155-6D74DB58F2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9D6CCF-9B2C-D6F5-384A-F80C3470CD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27DBBB-E2CA-66AC-AAAF-4FC8B5E8755B}"/>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8" name="Footer Placeholder 7">
            <a:extLst>
              <a:ext uri="{FF2B5EF4-FFF2-40B4-BE49-F238E27FC236}">
                <a16:creationId xmlns:a16="http://schemas.microsoft.com/office/drawing/2014/main" id="{8C11627A-AC93-E7D4-416E-EE52A8AE41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A0A634-F37E-D305-FD60-3E9D5B12CD34}"/>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2031035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8400F-E53C-DA8F-17B2-7D3045AFD1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D95862-52E1-F502-7E2B-9F61C4853AD4}"/>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4" name="Footer Placeholder 3">
            <a:extLst>
              <a:ext uri="{FF2B5EF4-FFF2-40B4-BE49-F238E27FC236}">
                <a16:creationId xmlns:a16="http://schemas.microsoft.com/office/drawing/2014/main" id="{99403AE5-34D7-00B2-89D8-8B1F623841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B032E2-386E-AEB6-D4C0-B9A06445F27C}"/>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2931789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FB44E9-DACA-3A20-D8E1-982C8E6A44E2}"/>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3" name="Footer Placeholder 2">
            <a:extLst>
              <a:ext uri="{FF2B5EF4-FFF2-40B4-BE49-F238E27FC236}">
                <a16:creationId xmlns:a16="http://schemas.microsoft.com/office/drawing/2014/main" id="{8BCBA823-0CE4-CA64-9564-0F4E568FDD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EA3C4E-E4AB-2203-D849-5F66296EDAE1}"/>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3475779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2080-B252-9E88-0739-F610BD8A0A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AD3057-5FD1-5509-EFA9-AAD39DB47B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314F8C-F0D6-429A-59FC-ABA0AECAA6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0FFBC4-A4D7-E8AD-825B-C864400DAE3F}"/>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6" name="Footer Placeholder 5">
            <a:extLst>
              <a:ext uri="{FF2B5EF4-FFF2-40B4-BE49-F238E27FC236}">
                <a16:creationId xmlns:a16="http://schemas.microsoft.com/office/drawing/2014/main" id="{BCE1D557-491E-713B-19FB-1F7363D1F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905346-1AB1-8753-EE88-90F8268325BA}"/>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221179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2181-B344-E679-D8B5-D904E3E464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E82814-7080-9741-F35B-889203D521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2F9687-104C-089F-1BA9-059DD144BE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F7E4DE-9901-80FE-F81B-EFD653F9C82C}"/>
              </a:ext>
            </a:extLst>
          </p:cNvPr>
          <p:cNvSpPr>
            <a:spLocks noGrp="1"/>
          </p:cNvSpPr>
          <p:nvPr>
            <p:ph type="dt" sz="half" idx="10"/>
          </p:nvPr>
        </p:nvSpPr>
        <p:spPr/>
        <p:txBody>
          <a:bodyPr/>
          <a:lstStyle/>
          <a:p>
            <a:fld id="{52FFF7D7-D195-F742-B441-A67D488BC3DD}" type="datetimeFigureOut">
              <a:rPr lang="en-US" smtClean="0"/>
              <a:t>1/30/2023</a:t>
            </a:fld>
            <a:endParaRPr lang="en-US"/>
          </a:p>
        </p:txBody>
      </p:sp>
      <p:sp>
        <p:nvSpPr>
          <p:cNvPr id="6" name="Footer Placeholder 5">
            <a:extLst>
              <a:ext uri="{FF2B5EF4-FFF2-40B4-BE49-F238E27FC236}">
                <a16:creationId xmlns:a16="http://schemas.microsoft.com/office/drawing/2014/main" id="{A55C5BFF-8890-38B1-C680-1A4B8EEE5A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54527-C72B-97D9-511A-735A0BCE3F21}"/>
              </a:ext>
            </a:extLst>
          </p:cNvPr>
          <p:cNvSpPr>
            <a:spLocks noGrp="1"/>
          </p:cNvSpPr>
          <p:nvPr>
            <p:ph type="sldNum" sz="quarter" idx="12"/>
          </p:nvPr>
        </p:nvSpPr>
        <p:spPr/>
        <p:txBody>
          <a:bodyPr/>
          <a:lstStyle/>
          <a:p>
            <a:fld id="{2388A6FB-ED80-6D47-AEA5-3A475C6180A9}" type="slidenum">
              <a:rPr lang="en-US" smtClean="0"/>
              <a:t>‹#›</a:t>
            </a:fld>
            <a:endParaRPr lang="en-US"/>
          </a:p>
        </p:txBody>
      </p:sp>
    </p:spTree>
    <p:extLst>
      <p:ext uri="{BB962C8B-B14F-4D97-AF65-F5344CB8AC3E}">
        <p14:creationId xmlns:p14="http://schemas.microsoft.com/office/powerpoint/2010/main" val="74489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414640-91D2-5F8F-5188-6E17184B2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A88A22-4E11-5E85-16A8-9B018E4B8E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2D59D3-BE08-2458-A206-F1D7EDB216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FF7D7-D195-F742-B441-A67D488BC3DD}" type="datetimeFigureOut">
              <a:rPr lang="en-US" smtClean="0"/>
              <a:t>1/30/2023</a:t>
            </a:fld>
            <a:endParaRPr lang="en-US"/>
          </a:p>
        </p:txBody>
      </p:sp>
      <p:sp>
        <p:nvSpPr>
          <p:cNvPr id="5" name="Footer Placeholder 4">
            <a:extLst>
              <a:ext uri="{FF2B5EF4-FFF2-40B4-BE49-F238E27FC236}">
                <a16:creationId xmlns:a16="http://schemas.microsoft.com/office/drawing/2014/main" id="{1EB14D86-D536-2A4B-4F72-8435AF8AB8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75A65E-EAD2-3384-6FDA-87A68655F7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8A6FB-ED80-6D47-AEA5-3A475C6180A9}" type="slidenum">
              <a:rPr lang="en-US" smtClean="0"/>
              <a:t>‹#›</a:t>
            </a:fld>
            <a:endParaRPr lang="en-US"/>
          </a:p>
        </p:txBody>
      </p:sp>
    </p:spTree>
    <p:extLst>
      <p:ext uri="{BB962C8B-B14F-4D97-AF65-F5344CB8AC3E}">
        <p14:creationId xmlns:p14="http://schemas.microsoft.com/office/powerpoint/2010/main" val="1182970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pr.com/guides/fundamentals-of-economics-and-management/decision-making/types-of-decisions/" TargetMode="External" /><Relationship Id="rId2" Type="http://schemas.openxmlformats.org/officeDocument/2006/relationships/hyperlink" Target="https://www.toppr.com/guides/quantitative-aptitude/number-series/order-and-ranking/" TargetMode="External" /><Relationship Id="rId1" Type="http://schemas.openxmlformats.org/officeDocument/2006/relationships/slideLayout" Target="../slideLayouts/slideLayout1.xml" /><Relationship Id="rId4" Type="http://schemas.openxmlformats.org/officeDocument/2006/relationships/hyperlink" Target="https://www.toppr.com/guides/essays/leadership-essay/" TargetMode="External" /></Relationships>
</file>

<file path=ppt/slides/_rels/slide2.xml.rels><?xml version="1.0" encoding="UTF-8" standalone="yes"?>
<Relationships xmlns="http://schemas.openxmlformats.org/package/2006/relationships"><Relationship Id="rId3" Type="http://schemas.openxmlformats.org/officeDocument/2006/relationships/hyperlink" Target="https://www.toppr.com/guides/business-management-and-entrepreneurship/recent-trends-in-management/role-of-international-managers/" TargetMode="External" /><Relationship Id="rId2" Type="http://schemas.openxmlformats.org/officeDocument/2006/relationships/hyperlink" Target="https://www.toppr.com/guides/+maths/relations-and-functions/relations/"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hyperlink" Target="https://www.toppr.com/guides/business-studies/nature-and-significance-of-management/levels-and-functions-of-management/"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492B2-5AB1-853B-686E-A8DA3D463463}"/>
              </a:ext>
            </a:extLst>
          </p:cNvPr>
          <p:cNvSpPr>
            <a:spLocks noGrp="1"/>
          </p:cNvSpPr>
          <p:nvPr>
            <p:ph type="ctrTitle"/>
          </p:nvPr>
        </p:nvSpPr>
        <p:spPr>
          <a:xfrm>
            <a:off x="1524000" y="1122363"/>
            <a:ext cx="9144000" cy="1413514"/>
          </a:xfrm>
        </p:spPr>
        <p:txBody>
          <a:bodyPr>
            <a:normAutofit fontScale="90000"/>
          </a:bodyPr>
          <a:lstStyle/>
          <a:p>
            <a:r>
              <a:rPr lang="en-US" b="1" i="0">
                <a:solidFill>
                  <a:srgbClr val="000000"/>
                </a:solidFill>
                <a:effectLst/>
                <a:latin typeface="Open Sans" panose="02000000000000000000" pitchFamily="2" charset="0"/>
              </a:rPr>
              <a:t>Authority and Responsibility</a:t>
            </a:r>
            <a:br>
              <a:rPr lang="en-US" b="1" i="0">
                <a:solidFill>
                  <a:srgbClr val="000000"/>
                </a:solidFill>
                <a:effectLst/>
                <a:latin typeface="Open Sans" panose="02000000000000000000" pitchFamily="2" charset="0"/>
              </a:rPr>
            </a:br>
            <a:endParaRPr lang="en-US"/>
          </a:p>
        </p:txBody>
      </p:sp>
      <p:sp>
        <p:nvSpPr>
          <p:cNvPr id="3" name="Subtitle 2">
            <a:extLst>
              <a:ext uri="{FF2B5EF4-FFF2-40B4-BE49-F238E27FC236}">
                <a16:creationId xmlns:a16="http://schemas.microsoft.com/office/drawing/2014/main" id="{90DF2400-DC7B-11C9-12BE-392445C54719}"/>
              </a:ext>
            </a:extLst>
          </p:cNvPr>
          <p:cNvSpPr>
            <a:spLocks noGrp="1"/>
          </p:cNvSpPr>
          <p:nvPr>
            <p:ph type="subTitle" idx="1"/>
          </p:nvPr>
        </p:nvSpPr>
        <p:spPr>
          <a:xfrm>
            <a:off x="598714" y="1672049"/>
            <a:ext cx="9631383" cy="6108763"/>
          </a:xfrm>
        </p:spPr>
        <p:txBody>
          <a:bodyPr/>
          <a:lstStyle/>
          <a:p>
            <a:r>
              <a:rPr lang="en-US" b="1" i="0">
                <a:solidFill>
                  <a:srgbClr val="000000"/>
                </a:solidFill>
                <a:effectLst/>
                <a:latin typeface="Open Sans" panose="020B0606030504020204" pitchFamily="34" charset="0"/>
              </a:rPr>
              <a:t>Authority</a:t>
            </a:r>
            <a:endParaRPr lang="en-US" b="0" i="0">
              <a:solidFill>
                <a:srgbClr val="000000"/>
              </a:solidFill>
              <a:effectLst/>
              <a:latin typeface="Open Sans" panose="020B0606030504020204" pitchFamily="34" charset="0"/>
            </a:endParaRPr>
          </a:p>
          <a:p>
            <a:pPr algn="just"/>
            <a:r>
              <a:rPr lang="en-US" b="0" i="0">
                <a:effectLst/>
                <a:latin typeface="Minion Pro"/>
              </a:rPr>
              <a:t>Authority, in simple words, is the right way of commanding subordinates, issuing </a:t>
            </a:r>
            <a:r>
              <a:rPr lang="en-US" b="0" i="0" u="none" strike="noStrike">
                <a:solidFill>
                  <a:srgbClr val="55BBEA"/>
                </a:solidFill>
                <a:effectLst/>
                <a:latin typeface="Minion Pro"/>
                <a:hlinkClick r:id="rId2"/>
              </a:rPr>
              <a:t>orders</a:t>
            </a:r>
            <a:r>
              <a:rPr lang="en-US" b="0" i="0">
                <a:effectLst/>
                <a:latin typeface="Minion Pro"/>
              </a:rPr>
              <a:t> and instructions, and exacting obedience from the team. It is also the right of the manager to make </a:t>
            </a:r>
            <a:r>
              <a:rPr lang="en-US" b="0" i="0" u="none" strike="noStrike">
                <a:solidFill>
                  <a:srgbClr val="55BBEA"/>
                </a:solidFill>
                <a:effectLst/>
                <a:latin typeface="Minion Pro"/>
                <a:hlinkClick r:id="rId3"/>
              </a:rPr>
              <a:t>decisions</a:t>
            </a:r>
            <a:r>
              <a:rPr lang="en-US" b="0" i="0">
                <a:effectLst/>
                <a:latin typeface="Minion Pro"/>
              </a:rPr>
              <a:t>. Also, to act or not to act depends on how he perceives the objectives of the organization.</a:t>
            </a:r>
          </a:p>
          <a:p>
            <a:pPr algn="just"/>
            <a:r>
              <a:rPr lang="en-US" b="0" i="0">
                <a:effectLst/>
                <a:latin typeface="Minion Pro"/>
              </a:rPr>
              <a:t>Henri </a:t>
            </a:r>
            <a:r>
              <a:rPr lang="en-US" b="0" i="0" err="1">
                <a:effectLst/>
                <a:latin typeface="Minion Pro"/>
              </a:rPr>
              <a:t>Fayol</a:t>
            </a:r>
            <a:r>
              <a:rPr lang="en-US" b="0" i="0">
                <a:effectLst/>
                <a:latin typeface="Minion Pro"/>
              </a:rPr>
              <a:t>, who designed the administrative theory of 14 principles of management, defined authority as ‘</a:t>
            </a:r>
            <a:r>
              <a:rPr lang="en-US" b="0" i="1">
                <a:effectLst/>
                <a:latin typeface="Minion Pro"/>
              </a:rPr>
              <a:t>the right to give orders and exact obedience</a:t>
            </a:r>
            <a:r>
              <a:rPr lang="en-US" b="0" i="0">
                <a:effectLst/>
                <a:latin typeface="Minion Pro"/>
              </a:rPr>
              <a:t>‘. He also recognized that any official authority vested in the job was often ineffective.</a:t>
            </a:r>
          </a:p>
          <a:p>
            <a:pPr algn="just"/>
            <a:r>
              <a:rPr lang="en-US" b="0" i="0">
                <a:effectLst/>
                <a:latin typeface="Minion Pro"/>
              </a:rPr>
              <a:t>He further added that the presence of </a:t>
            </a:r>
            <a:r>
              <a:rPr lang="en-US" b="0" i="0" u="none" strike="noStrike">
                <a:solidFill>
                  <a:srgbClr val="55BBEA"/>
                </a:solidFill>
                <a:effectLst/>
                <a:latin typeface="Minion Pro"/>
                <a:hlinkClick r:id="rId4"/>
              </a:rPr>
              <a:t>leadership</a:t>
            </a:r>
            <a:r>
              <a:rPr lang="en-US" b="0" i="0">
                <a:effectLst/>
                <a:latin typeface="Minion Pro"/>
              </a:rPr>
              <a:t> qualities and traits like intelligence, experience, etc., usually, enhance authority. However, as an important key to the manager’s job, authority is the power to command others and decide to act or refrain from acting to achieve the organization’s goals.</a:t>
            </a:r>
          </a:p>
          <a:p>
            <a:endParaRPr lang="en-US"/>
          </a:p>
        </p:txBody>
      </p:sp>
    </p:spTree>
    <p:extLst>
      <p:ext uri="{BB962C8B-B14F-4D97-AF65-F5344CB8AC3E}">
        <p14:creationId xmlns:p14="http://schemas.microsoft.com/office/powerpoint/2010/main" val="962390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7F9BD-FFCA-1315-F45C-AB4E31F8A3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C84CA7-B30B-4637-D0A5-D8FC256747CF}"/>
              </a:ext>
            </a:extLst>
          </p:cNvPr>
          <p:cNvSpPr>
            <a:spLocks noGrp="1"/>
          </p:cNvSpPr>
          <p:nvPr>
            <p:ph idx="1"/>
          </p:nvPr>
        </p:nvSpPr>
        <p:spPr/>
        <p:txBody>
          <a:bodyPr>
            <a:normAutofit fontScale="92500" lnSpcReduction="10000"/>
          </a:bodyPr>
          <a:lstStyle/>
          <a:p>
            <a:r>
              <a:rPr lang="en-US" b="0" i="0">
                <a:effectLst/>
                <a:latin typeface="Minion Pro"/>
              </a:rPr>
              <a:t>A manager needs authority. It makes his position real and gives him the power to order his subordinates and get them to comply. When there is a chain of superior-subordinate </a:t>
            </a:r>
            <a:r>
              <a:rPr lang="en-US" b="0" i="0" u="none" strike="noStrike">
                <a:solidFill>
                  <a:srgbClr val="55BBEA"/>
                </a:solidFill>
                <a:effectLst/>
                <a:latin typeface="Minion Pro"/>
                <a:hlinkClick r:id="rId2"/>
              </a:rPr>
              <a:t>relations</a:t>
            </a:r>
            <a:r>
              <a:rPr lang="en-US" b="0" i="0">
                <a:effectLst/>
                <a:latin typeface="Minion Pro"/>
              </a:rPr>
              <a:t> in an organization, it is the authority which binds and provides a basis for responsibility.</a:t>
            </a:r>
          </a:p>
          <a:p>
            <a:r>
              <a:rPr lang="en-US" b="1" i="0">
                <a:solidFill>
                  <a:srgbClr val="000000"/>
                </a:solidFill>
                <a:effectLst/>
                <a:latin typeface="Open Sans" panose="020B0606030504020204" pitchFamily="34" charset="0"/>
              </a:rPr>
              <a:t>Official and Personal Authority</a:t>
            </a:r>
          </a:p>
          <a:p>
            <a:r>
              <a:rPr lang="en-US" b="0" i="0">
                <a:effectLst/>
                <a:latin typeface="Minion Pro"/>
              </a:rPr>
              <a:t>The authority that a manager enjoys due to his position is the official authority or authority of position. Apart from the official authority, a manager might influence the behavior of other people in the organization.</a:t>
            </a:r>
          </a:p>
          <a:p>
            <a:r>
              <a:rPr lang="en-US" b="0" i="0">
                <a:effectLst/>
                <a:latin typeface="Minion Pro"/>
              </a:rPr>
              <a:t>This is the personal authority of the </a:t>
            </a:r>
            <a:r>
              <a:rPr lang="en-US" b="0" i="0" u="none" strike="noStrike">
                <a:solidFill>
                  <a:srgbClr val="55BBEA"/>
                </a:solidFill>
                <a:effectLst/>
                <a:latin typeface="Minion Pro"/>
                <a:hlinkClick r:id="rId3"/>
              </a:rPr>
              <a:t>manager</a:t>
            </a:r>
            <a:r>
              <a:rPr lang="en-US" b="0" i="0">
                <a:effectLst/>
                <a:latin typeface="Minion Pro"/>
              </a:rPr>
              <a:t>. A manager with both official and personal authority is very effective. Authority is not unlimited power and consists of specific rights and permissions to act for the organization in specified areas</a:t>
            </a:r>
          </a:p>
          <a:p>
            <a:endParaRPr lang="en-US"/>
          </a:p>
        </p:txBody>
      </p:sp>
    </p:spTree>
    <p:extLst>
      <p:ext uri="{BB962C8B-B14F-4D97-AF65-F5344CB8AC3E}">
        <p14:creationId xmlns:p14="http://schemas.microsoft.com/office/powerpoint/2010/main" val="393046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293CA-15C7-AF1E-7195-0DADA6DD5470}"/>
              </a:ext>
            </a:extLst>
          </p:cNvPr>
          <p:cNvSpPr>
            <a:spLocks noGrp="1"/>
          </p:cNvSpPr>
          <p:nvPr>
            <p:ph type="title"/>
          </p:nvPr>
        </p:nvSpPr>
        <p:spPr/>
        <p:txBody>
          <a:bodyPr/>
          <a:lstStyle/>
          <a:p>
            <a:r>
              <a:rPr lang="en-US" b="1" i="0">
                <a:solidFill>
                  <a:srgbClr val="000000"/>
                </a:solidFill>
                <a:effectLst/>
                <a:latin typeface="Open Sans" panose="020B0606030504020204" pitchFamily="34" charset="0"/>
              </a:rPr>
              <a:t>Responsibility</a:t>
            </a:r>
            <a:br>
              <a:rPr lang="en-US" b="0" i="0">
                <a:solidFill>
                  <a:srgbClr val="000000"/>
                </a:solidFill>
                <a:effectLst/>
                <a:latin typeface="Open Sans" panose="020B0606030504020204" pitchFamily="34" charset="0"/>
              </a:rPr>
            </a:br>
            <a:endParaRPr lang="en-US"/>
          </a:p>
        </p:txBody>
      </p:sp>
      <p:sp>
        <p:nvSpPr>
          <p:cNvPr id="3" name="Content Placeholder 2">
            <a:extLst>
              <a:ext uri="{FF2B5EF4-FFF2-40B4-BE49-F238E27FC236}">
                <a16:creationId xmlns:a16="http://schemas.microsoft.com/office/drawing/2014/main" id="{525546E8-A803-A740-8EE3-7EFD3C6A03E0}"/>
              </a:ext>
            </a:extLst>
          </p:cNvPr>
          <p:cNvSpPr>
            <a:spLocks noGrp="1"/>
          </p:cNvSpPr>
          <p:nvPr>
            <p:ph idx="1"/>
          </p:nvPr>
        </p:nvSpPr>
        <p:spPr/>
        <p:txBody>
          <a:bodyPr>
            <a:normAutofit fontScale="77500" lnSpcReduction="20000"/>
          </a:bodyPr>
          <a:lstStyle/>
          <a:p>
            <a:r>
              <a:rPr lang="en-US" b="0" i="0">
                <a:effectLst/>
                <a:latin typeface="Minion Pro"/>
              </a:rPr>
              <a:t>Responsibility has different meanings in </a:t>
            </a:r>
            <a:r>
              <a:rPr lang="en-US" b="0" i="0" u="none" strike="noStrike">
                <a:solidFill>
                  <a:srgbClr val="55BBEA"/>
                </a:solidFill>
                <a:effectLst/>
                <a:latin typeface="Minion Pro"/>
                <a:hlinkClick r:id="rId2"/>
              </a:rPr>
              <a:t>management</a:t>
            </a:r>
            <a:r>
              <a:rPr lang="en-US" b="0" i="0">
                <a:effectLst/>
                <a:latin typeface="Minion Pro"/>
              </a:rPr>
              <a:t>. The most common description is the obligation on the manager to perform the task himself. The essence of responsibility is ‘obligation’.</a:t>
            </a:r>
          </a:p>
          <a:p>
            <a:r>
              <a:rPr lang="en-US" b="0" i="0">
                <a:effectLst/>
                <a:latin typeface="Minion Pro"/>
              </a:rPr>
              <a:t>Anyone who accepts a task must be held responsible for its performance too. In the context of hierarchical relations in an organization, responsibility is the obligation of a subordinate to perform the tasks assigned.</a:t>
            </a:r>
          </a:p>
          <a:p>
            <a:r>
              <a:rPr lang="en-US" b="0" i="0">
                <a:effectLst/>
                <a:latin typeface="Minion Pro"/>
              </a:rPr>
              <a:t>Therefore, responsibility is relative to the person. Also, it emanates from the subordinate-superior relations in an organization. Hence, the manager can get the assigned duty done by his subordinate.</a:t>
            </a:r>
          </a:p>
          <a:p>
            <a:r>
              <a:rPr lang="en-US" b="0" i="0">
                <a:effectLst/>
                <a:latin typeface="Minion Pro"/>
              </a:rPr>
              <a:t>He also needs to ensure a proper discharge of the duty. Therefore, in an organization, authority and responsibility move as follows – authority flows downwards, whereas responsibility is exacted upwards.</a:t>
            </a:r>
          </a:p>
          <a:p>
            <a:r>
              <a:rPr lang="en-US" b="0" i="0">
                <a:effectLst/>
                <a:latin typeface="Minion Pro"/>
              </a:rPr>
              <a:t>Sometimes, informal leadership emerges in an organization. This can create problems in the clear definition of responsibilities of the subordinates. However, the responsibility towards the seniors does not change.</a:t>
            </a:r>
          </a:p>
          <a:p>
            <a:endParaRPr lang="en-US"/>
          </a:p>
        </p:txBody>
      </p:sp>
    </p:spTree>
    <p:extLst>
      <p:ext uri="{BB962C8B-B14F-4D97-AF65-F5344CB8AC3E}">
        <p14:creationId xmlns:p14="http://schemas.microsoft.com/office/powerpoint/2010/main" val="2572529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BF79-3226-7AFC-D361-E8D2A2684326}"/>
              </a:ext>
            </a:extLst>
          </p:cNvPr>
          <p:cNvSpPr>
            <a:spLocks noGrp="1"/>
          </p:cNvSpPr>
          <p:nvPr>
            <p:ph type="title"/>
          </p:nvPr>
        </p:nvSpPr>
        <p:spPr/>
        <p:txBody>
          <a:bodyPr>
            <a:normAutofit fontScale="90000"/>
          </a:bodyPr>
          <a:lstStyle/>
          <a:p>
            <a:r>
              <a:rPr lang="en-US" b="1">
                <a:solidFill>
                  <a:srgbClr val="000000"/>
                </a:solidFill>
                <a:effectLst/>
                <a:latin typeface="Georgia" panose="02040502050405020303" pitchFamily="18" charset="0"/>
              </a:rPr>
              <a:t>Difference between Authority and Responsibility:</a:t>
            </a:r>
            <a:br>
              <a:rPr lang="en-US" b="1">
                <a:solidFill>
                  <a:srgbClr val="000000"/>
                </a:solidFill>
                <a:effectLst/>
                <a:latin typeface="Georgia" panose="02040502050405020303" pitchFamily="18" charset="0"/>
              </a:rPr>
            </a:br>
            <a:endParaRPr lang="en-US"/>
          </a:p>
        </p:txBody>
      </p:sp>
      <p:sp>
        <p:nvSpPr>
          <p:cNvPr id="3" name="Content Placeholder 2">
            <a:extLst>
              <a:ext uri="{FF2B5EF4-FFF2-40B4-BE49-F238E27FC236}">
                <a16:creationId xmlns:a16="http://schemas.microsoft.com/office/drawing/2014/main" id="{065B2297-507B-AAE6-005B-288B20D7A4BA}"/>
              </a:ext>
            </a:extLst>
          </p:cNvPr>
          <p:cNvSpPr>
            <a:spLocks noGrp="1"/>
          </p:cNvSpPr>
          <p:nvPr>
            <p:ph idx="1"/>
          </p:nvPr>
        </p:nvSpPr>
        <p:spPr/>
        <p:txBody>
          <a:bodyPr/>
          <a:lstStyle/>
          <a:p>
            <a:pPr fontAlgn="base"/>
            <a:r>
              <a:rPr lang="en-US" b="1">
                <a:solidFill>
                  <a:srgbClr val="424142"/>
                </a:solidFill>
                <a:effectLst/>
                <a:latin typeface="Georgia" panose="02040502050405020303" pitchFamily="18" charset="0"/>
              </a:rPr>
              <a:t>Authority:</a:t>
            </a:r>
            <a:endParaRPr lang="en-US" b="0">
              <a:solidFill>
                <a:srgbClr val="424142"/>
              </a:solidFill>
              <a:effectLst/>
              <a:latin typeface="Georgia" panose="02040502050405020303" pitchFamily="18" charset="0"/>
            </a:endParaRPr>
          </a:p>
          <a:p>
            <a:pPr fontAlgn="base"/>
            <a:r>
              <a:rPr lang="en-US" b="0">
                <a:solidFill>
                  <a:srgbClr val="424142"/>
                </a:solidFill>
                <a:effectLst/>
                <a:latin typeface="Georgia" panose="02040502050405020303" pitchFamily="18" charset="0"/>
              </a:rPr>
              <a:t>1. It is the legal right of a superior to command his subordinates.</a:t>
            </a:r>
          </a:p>
        </p:txBody>
      </p:sp>
      <p:sp>
        <p:nvSpPr>
          <p:cNvPr id="5" name="TextBox 4">
            <a:extLst>
              <a:ext uri="{FF2B5EF4-FFF2-40B4-BE49-F238E27FC236}">
                <a16:creationId xmlns:a16="http://schemas.microsoft.com/office/drawing/2014/main" id="{F92DDF4C-4F9B-5D06-5861-6BE03229E428}"/>
              </a:ext>
            </a:extLst>
          </p:cNvPr>
          <p:cNvSpPr txBox="1"/>
          <p:nvPr/>
        </p:nvSpPr>
        <p:spPr>
          <a:xfrm>
            <a:off x="1092282" y="2873460"/>
            <a:ext cx="11099717" cy="1815882"/>
          </a:xfrm>
          <a:prstGeom prst="rect">
            <a:avLst/>
          </a:prstGeom>
          <a:noFill/>
        </p:spPr>
        <p:txBody>
          <a:bodyPr wrap="square">
            <a:spAutoFit/>
          </a:bodyPr>
          <a:lstStyle/>
          <a:p>
            <a:pPr algn="l" fontAlgn="base"/>
            <a:r>
              <a:rPr lang="en-US" sz="2800" b="0">
                <a:solidFill>
                  <a:srgbClr val="424142"/>
                </a:solidFill>
                <a:effectLst/>
                <a:latin typeface="Georgia" panose="02040502050405020303" pitchFamily="18" charset="0"/>
              </a:rPr>
              <a:t>2.Authority normally arises because of position of the boss in the </a:t>
            </a:r>
            <a:r>
              <a:rPr lang="en-US" sz="2800" b="0" err="1">
                <a:solidFill>
                  <a:srgbClr val="424142"/>
                </a:solidFill>
                <a:effectLst/>
                <a:latin typeface="Georgia" panose="02040502050405020303" pitchFamily="18" charset="0"/>
              </a:rPr>
              <a:t>organisation</a:t>
            </a:r>
            <a:r>
              <a:rPr lang="en-US" sz="2800" b="0">
                <a:solidFill>
                  <a:srgbClr val="424142"/>
                </a:solidFill>
                <a:effectLst/>
                <a:latin typeface="Georgia" panose="02040502050405020303" pitchFamily="18" charset="0"/>
              </a:rPr>
              <a:t>.</a:t>
            </a:r>
          </a:p>
          <a:p>
            <a:pPr algn="l" fontAlgn="base"/>
            <a:r>
              <a:rPr lang="en-US" sz="2800" b="0">
                <a:solidFill>
                  <a:srgbClr val="424142"/>
                </a:solidFill>
                <a:effectLst/>
                <a:latin typeface="Georgia" panose="02040502050405020303" pitchFamily="18" charset="0"/>
              </a:rPr>
              <a:t>3. Authority can be delegated by a senior to his subordinate.</a:t>
            </a:r>
          </a:p>
          <a:p>
            <a:pPr algn="l" fontAlgn="base"/>
            <a:r>
              <a:rPr lang="en-US" sz="2800" b="0">
                <a:solidFill>
                  <a:srgbClr val="424142"/>
                </a:solidFill>
                <a:effectLst/>
                <a:latin typeface="Georgia" panose="02040502050405020303" pitchFamily="18" charset="0"/>
              </a:rPr>
              <a:t>4. Authority flows downward from superior to subordinate.</a:t>
            </a:r>
          </a:p>
        </p:txBody>
      </p:sp>
    </p:spTree>
    <p:extLst>
      <p:ext uri="{BB962C8B-B14F-4D97-AF65-F5344CB8AC3E}">
        <p14:creationId xmlns:p14="http://schemas.microsoft.com/office/powerpoint/2010/main" val="357807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9F664-D9A2-C5BF-AEFD-0DFFB8F1D9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2A933A-EB94-4BF8-D793-15EF91B27D34}"/>
              </a:ext>
            </a:extLst>
          </p:cNvPr>
          <p:cNvSpPr>
            <a:spLocks noGrp="1"/>
          </p:cNvSpPr>
          <p:nvPr>
            <p:ph idx="1"/>
          </p:nvPr>
        </p:nvSpPr>
        <p:spPr/>
        <p:txBody>
          <a:bodyPr/>
          <a:lstStyle/>
          <a:p>
            <a:r>
              <a:rPr lang="en-US" b="1" i="0">
                <a:solidFill>
                  <a:srgbClr val="424142"/>
                </a:solidFill>
                <a:effectLst/>
                <a:latin typeface="Georgia" panose="02040502050405020303" pitchFamily="18" charset="0"/>
              </a:rPr>
              <a:t>Responsibility:</a:t>
            </a:r>
            <a:endParaRPr lang="en-US"/>
          </a:p>
        </p:txBody>
      </p:sp>
      <p:sp>
        <p:nvSpPr>
          <p:cNvPr id="5" name="TextBox 4">
            <a:extLst>
              <a:ext uri="{FF2B5EF4-FFF2-40B4-BE49-F238E27FC236}">
                <a16:creationId xmlns:a16="http://schemas.microsoft.com/office/drawing/2014/main" id="{72B697E1-F23B-FA9D-3991-41C8706A6AF5}"/>
              </a:ext>
            </a:extLst>
          </p:cNvPr>
          <p:cNvSpPr txBox="1"/>
          <p:nvPr/>
        </p:nvSpPr>
        <p:spPr>
          <a:xfrm>
            <a:off x="927761" y="2350323"/>
            <a:ext cx="8873094" cy="3539430"/>
          </a:xfrm>
          <a:prstGeom prst="rect">
            <a:avLst/>
          </a:prstGeom>
          <a:noFill/>
        </p:spPr>
        <p:txBody>
          <a:bodyPr wrap="square">
            <a:spAutoFit/>
          </a:bodyPr>
          <a:lstStyle/>
          <a:p>
            <a:pPr algn="just" fontAlgn="base"/>
            <a:r>
              <a:rPr lang="en-US" sz="2800" b="0">
                <a:solidFill>
                  <a:srgbClr val="424142"/>
                </a:solidFill>
                <a:effectLst/>
                <a:latin typeface="Georgia" panose="02040502050405020303" pitchFamily="18" charset="0"/>
              </a:rPr>
              <a:t>1. It is the obligation of a subordinate to perform the work assigned to him by his superior.</a:t>
            </a:r>
          </a:p>
          <a:p>
            <a:pPr algn="just" fontAlgn="base"/>
            <a:r>
              <a:rPr lang="en-US" sz="2800" b="0">
                <a:solidFill>
                  <a:srgbClr val="424142"/>
                </a:solidFill>
                <a:effectLst/>
                <a:latin typeface="Georgia" panose="02040502050405020303" pitchFamily="18" charset="0"/>
              </a:rPr>
              <a:t>2. Responsibility arises out of superior- subordinate relationship whereby the subordinate agrees to perform such duties as are assigned to him.</a:t>
            </a:r>
          </a:p>
          <a:p>
            <a:pPr algn="just" fontAlgn="base"/>
            <a:r>
              <a:rPr lang="en-US" sz="2800" b="0">
                <a:solidFill>
                  <a:srgbClr val="424142"/>
                </a:solidFill>
                <a:effectLst/>
                <a:latin typeface="Georgia" panose="02040502050405020303" pitchFamily="18" charset="0"/>
              </a:rPr>
              <a:t>3. It cannot be delegated by the subordinate.</a:t>
            </a:r>
          </a:p>
          <a:p>
            <a:pPr algn="just" fontAlgn="base"/>
            <a:r>
              <a:rPr lang="en-US" sz="2800" b="0">
                <a:solidFill>
                  <a:srgbClr val="424142"/>
                </a:solidFill>
                <a:effectLst/>
                <a:latin typeface="Georgia" panose="02040502050405020303" pitchFamily="18" charset="0"/>
              </a:rPr>
              <a:t>4. Responsibility moves in the upward direction from subordinate to superior.</a:t>
            </a:r>
          </a:p>
        </p:txBody>
      </p:sp>
    </p:spTree>
    <p:extLst>
      <p:ext uri="{BB962C8B-B14F-4D97-AF65-F5344CB8AC3E}">
        <p14:creationId xmlns:p14="http://schemas.microsoft.com/office/powerpoint/2010/main" val="3153555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Authority and Responsibility </vt:lpstr>
      <vt:lpstr>PowerPoint Presentation</vt:lpstr>
      <vt:lpstr>Responsibility </vt:lpstr>
      <vt:lpstr>Difference between Authority and Responsibility: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Authority and Responsibility </dc:title>
  <dc:creator>919113138015</dc:creator>
  <cp:lastModifiedBy>919113138015</cp:lastModifiedBy>
  <cp:revision>2</cp:revision>
  <dcterms:created xsi:type="dcterms:W3CDTF">2023-01-19T04:03:06Z</dcterms:created>
  <dcterms:modified xsi:type="dcterms:W3CDTF">2023-01-30T09:43:55Z</dcterms:modified>
</cp:coreProperties>
</file>